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  <p:sldId id="266" r:id="rId6"/>
    <p:sldId id="265" r:id="rId7"/>
    <p:sldId id="260" r:id="rId8"/>
    <p:sldId id="275" r:id="rId9"/>
    <p:sldId id="276" r:id="rId10"/>
    <p:sldId id="278" r:id="rId11"/>
    <p:sldId id="277" r:id="rId12"/>
    <p:sldId id="267" r:id="rId13"/>
    <p:sldId id="262" r:id="rId14"/>
    <p:sldId id="268" r:id="rId15"/>
    <p:sldId id="271" r:id="rId16"/>
    <p:sldId id="270" r:id="rId17"/>
    <p:sldId id="279" r:id="rId18"/>
    <p:sldId id="269" r:id="rId19"/>
    <p:sldId id="272" r:id="rId20"/>
    <p:sldId id="274" r:id="rId21"/>
    <p:sldId id="273" r:id="rId22"/>
    <p:sldId id="280" r:id="rId23"/>
    <p:sldId id="281" r:id="rId24"/>
    <p:sldId id="283" r:id="rId25"/>
    <p:sldId id="284" r:id="rId26"/>
    <p:sldId id="285" r:id="rId27"/>
    <p:sldId id="282" r:id="rId28"/>
    <p:sldId id="286" r:id="rId29"/>
    <p:sldId id="288" r:id="rId30"/>
    <p:sldId id="287" r:id="rId31"/>
    <p:sldId id="289" r:id="rId32"/>
    <p:sldId id="290" r:id="rId33"/>
    <p:sldId id="291" r:id="rId34"/>
    <p:sldId id="292" r:id="rId35"/>
    <p:sldId id="293" r:id="rId36"/>
    <p:sldId id="294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50" y="-1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Relationship Id="rId5" Type="http://schemas.openxmlformats.org/officeDocument/2006/relationships/image" Target="../media/image9.e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1B21-DCCB-4080-8EBF-2C35491C5BB8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B198B-4E07-4243-979C-1A2858C520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34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1B21-DCCB-4080-8EBF-2C35491C5BB8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B198B-4E07-4243-979C-1A2858C520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248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1B21-DCCB-4080-8EBF-2C35491C5BB8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B198B-4E07-4243-979C-1A2858C520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2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1B21-DCCB-4080-8EBF-2C35491C5BB8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B198B-4E07-4243-979C-1A2858C520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942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1B21-DCCB-4080-8EBF-2C35491C5BB8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B198B-4E07-4243-979C-1A2858C520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800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1B21-DCCB-4080-8EBF-2C35491C5BB8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B198B-4E07-4243-979C-1A2858C520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43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1B21-DCCB-4080-8EBF-2C35491C5BB8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B198B-4E07-4243-979C-1A2858C520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20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1B21-DCCB-4080-8EBF-2C35491C5BB8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B198B-4E07-4243-979C-1A2858C520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952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1B21-DCCB-4080-8EBF-2C35491C5BB8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B198B-4E07-4243-979C-1A2858C520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19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1B21-DCCB-4080-8EBF-2C35491C5BB8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B198B-4E07-4243-979C-1A2858C520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205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1B21-DCCB-4080-8EBF-2C35491C5BB8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B198B-4E07-4243-979C-1A2858C520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17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51B21-DCCB-4080-8EBF-2C35491C5BB8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B198B-4E07-4243-979C-1A2858C520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478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emf"/><Relationship Id="rId9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7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e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emf"/><Relationship Id="rId5" Type="http://schemas.openxmlformats.org/officeDocument/2006/relationships/image" Target="../media/image6.png"/><Relationship Id="rId10" Type="http://schemas.openxmlformats.org/officeDocument/2006/relationships/oleObject" Target="../embeddings/oleObject4.bin"/><Relationship Id="rId4" Type="http://schemas.openxmlformats.org/officeDocument/2006/relationships/image" Target="../media/image1.emf"/><Relationship Id="rId9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9.emf"/><Relationship Id="rId3" Type="http://schemas.openxmlformats.org/officeDocument/2006/relationships/image" Target="../media/image12.png"/><Relationship Id="rId7" Type="http://schemas.openxmlformats.org/officeDocument/2006/relationships/image" Target="../media/image6.e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8.wmf"/><Relationship Id="rId5" Type="http://schemas.openxmlformats.org/officeDocument/2006/relationships/image" Target="../media/image5.e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Analytic Trigonometry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Barnett Ziegler </a:t>
            </a:r>
            <a:r>
              <a:rPr lang="en-US" dirty="0" err="1" smtClean="0"/>
              <a:t>Bylean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9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y = tan(x)  and y = cot(x)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143000" y="2438400"/>
            <a:ext cx="1447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828800" y="1740932"/>
            <a:ext cx="0" cy="130706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371600" y="1943622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828800" y="1905000"/>
            <a:ext cx="3429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 14"/>
          <p:cNvSpPr/>
          <p:nvPr/>
        </p:nvSpPr>
        <p:spPr>
          <a:xfrm>
            <a:off x="1257300" y="1851289"/>
            <a:ext cx="1143000" cy="1099066"/>
          </a:xfrm>
          <a:prstGeom prst="arc">
            <a:avLst>
              <a:gd name="adj1" fmla="val 18584155"/>
              <a:gd name="adj2" fmla="val 251674"/>
            </a:avLst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57200" y="1371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 </a:t>
            </a:r>
            <a:r>
              <a:rPr lang="en-US" dirty="0">
                <a:latin typeface="Cambria Math"/>
                <a:ea typeface="Cambria Math"/>
              </a:rPr>
              <a:t>x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905652" y="2125533"/>
            <a:ext cx="28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dirty="0" smtClean="0">
                <a:latin typeface="Cambria Math"/>
                <a:ea typeface="Cambria Math"/>
              </a:rPr>
              <a:t>ө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286000" y="1905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cos</a:t>
            </a:r>
            <a:r>
              <a:rPr lang="en-US" dirty="0" smtClean="0"/>
              <a:t>(</a:t>
            </a:r>
            <a:r>
              <a:rPr lang="az-Cyrl-AZ" dirty="0" smtClean="0">
                <a:latin typeface="Cambria Math"/>
                <a:ea typeface="Cambria Math"/>
              </a:rPr>
              <a:t>ө</a:t>
            </a:r>
            <a:r>
              <a:rPr lang="en-US" dirty="0" smtClean="0">
                <a:latin typeface="Cambria Math"/>
                <a:ea typeface="Cambria Math"/>
              </a:rPr>
              <a:t>),sin(</a:t>
            </a:r>
            <a:r>
              <a:rPr lang="az-Cyrl-AZ" dirty="0" smtClean="0">
                <a:latin typeface="Cambria Math"/>
                <a:ea typeface="Cambria Math"/>
              </a:rPr>
              <a:t>ө</a:t>
            </a:r>
            <a:r>
              <a:rPr lang="en-US" dirty="0" smtClean="0">
                <a:latin typeface="Cambria Math"/>
                <a:ea typeface="Cambria Math"/>
              </a:rPr>
              <a:t>) 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62400" y="1535668"/>
            <a:ext cx="4495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y = tan(x)      y = cot(x)</a:t>
            </a:r>
          </a:p>
          <a:p>
            <a:r>
              <a:rPr lang="en-US" dirty="0" smtClean="0"/>
              <a:t>restricted/asymptotes</a:t>
            </a:r>
            <a:r>
              <a:rPr lang="en-US" dirty="0"/>
              <a:t>:</a:t>
            </a:r>
          </a:p>
          <a:p>
            <a:r>
              <a:rPr lang="en-US" dirty="0"/>
              <a:t>    Range ?      </a:t>
            </a:r>
          </a:p>
          <a:p>
            <a:r>
              <a:rPr lang="en-US" dirty="0"/>
              <a:t>     y-intercept</a:t>
            </a:r>
          </a:p>
          <a:p>
            <a:r>
              <a:rPr lang="en-US" dirty="0"/>
              <a:t>     x-intercept</a:t>
            </a:r>
          </a:p>
          <a:p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6098233"/>
              </p:ext>
            </p:extLst>
          </p:nvPr>
        </p:nvGraphicFramePr>
        <p:xfrm>
          <a:off x="457200" y="3289994"/>
          <a:ext cx="4038600" cy="2690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Graph system" r:id="rId3" imgW="10152000" imgH="6779880" progId="">
                  <p:embed/>
                </p:oleObj>
              </mc:Choice>
              <mc:Fallback>
                <p:oleObj name="Graph system" r:id="rId3" imgW="10152000" imgH="6779880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289994"/>
                        <a:ext cx="4038600" cy="2690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6810292"/>
              </p:ext>
            </p:extLst>
          </p:nvPr>
        </p:nvGraphicFramePr>
        <p:xfrm>
          <a:off x="4724400" y="3267030"/>
          <a:ext cx="4191000" cy="279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Graph system" r:id="rId5" imgW="10152000" imgH="6779880" progId="">
                  <p:embed/>
                </p:oleObj>
              </mc:Choice>
              <mc:Fallback>
                <p:oleObj name="Graph system" r:id="rId5" imgW="10152000" imgH="6779880" progId="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267030"/>
                        <a:ext cx="4191000" cy="2792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538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 = sec(x)  and   y = </a:t>
            </a:r>
            <a:r>
              <a:rPr lang="en-US" dirty="0" err="1" smtClean="0"/>
              <a:t>csc</a:t>
            </a:r>
            <a:r>
              <a:rPr lang="en-US" dirty="0" smtClean="0"/>
              <a:t>(x)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143000" y="2438400"/>
            <a:ext cx="1447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828800" y="1740932"/>
            <a:ext cx="0" cy="130706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371600" y="1943622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828800" y="1905000"/>
            <a:ext cx="3429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 14"/>
          <p:cNvSpPr/>
          <p:nvPr/>
        </p:nvSpPr>
        <p:spPr>
          <a:xfrm>
            <a:off x="1257300" y="1851289"/>
            <a:ext cx="1143000" cy="1099066"/>
          </a:xfrm>
          <a:prstGeom prst="arc">
            <a:avLst>
              <a:gd name="adj1" fmla="val 18584155"/>
              <a:gd name="adj2" fmla="val 251674"/>
            </a:avLst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57200" y="1371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 </a:t>
            </a:r>
            <a:r>
              <a:rPr lang="en-US" dirty="0">
                <a:latin typeface="Cambria Math"/>
                <a:ea typeface="Cambria Math"/>
              </a:rPr>
              <a:t>x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886200" y="1549606"/>
            <a:ext cx="441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       sec(x)         </a:t>
            </a:r>
            <a:r>
              <a:rPr lang="en-US" dirty="0" err="1"/>
              <a:t>csc</a:t>
            </a:r>
            <a:r>
              <a:rPr lang="en-US" dirty="0"/>
              <a:t>(x)</a:t>
            </a:r>
          </a:p>
          <a:p>
            <a:r>
              <a:rPr lang="en-US" dirty="0"/>
              <a:t>   </a:t>
            </a:r>
            <a:r>
              <a:rPr lang="en-US" dirty="0" smtClean="0"/>
              <a:t>restricted/asymptotes?</a:t>
            </a:r>
            <a:endParaRPr lang="en-US" dirty="0"/>
          </a:p>
          <a:p>
            <a:r>
              <a:rPr lang="en-US" dirty="0"/>
              <a:t>   range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905652" y="2125533"/>
            <a:ext cx="28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dirty="0" smtClean="0">
                <a:latin typeface="Cambria Math"/>
                <a:ea typeface="Cambria Math"/>
              </a:rPr>
              <a:t>ө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286000" y="1905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cos</a:t>
            </a:r>
            <a:r>
              <a:rPr lang="en-US" dirty="0" smtClean="0"/>
              <a:t>(</a:t>
            </a:r>
            <a:r>
              <a:rPr lang="az-Cyrl-AZ" dirty="0" smtClean="0">
                <a:latin typeface="Cambria Math"/>
                <a:ea typeface="Cambria Math"/>
              </a:rPr>
              <a:t>ө</a:t>
            </a:r>
            <a:r>
              <a:rPr lang="en-US" dirty="0" smtClean="0">
                <a:latin typeface="Cambria Math"/>
                <a:ea typeface="Cambria Math"/>
              </a:rPr>
              <a:t>),sin(</a:t>
            </a:r>
            <a:r>
              <a:rPr lang="az-Cyrl-AZ" dirty="0" smtClean="0">
                <a:latin typeface="Cambria Math"/>
                <a:ea typeface="Cambria Math"/>
              </a:rPr>
              <a:t>ө</a:t>
            </a:r>
            <a:r>
              <a:rPr lang="en-US" dirty="0" smtClean="0">
                <a:latin typeface="Cambria Math"/>
                <a:ea typeface="Cambria Math"/>
              </a:rPr>
              <a:t>) 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5426431"/>
              </p:ext>
            </p:extLst>
          </p:nvPr>
        </p:nvGraphicFramePr>
        <p:xfrm>
          <a:off x="990600" y="3429000"/>
          <a:ext cx="3048000" cy="203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8" name="Graph system" r:id="rId3" imgW="10152000" imgH="6779880" progId="">
                  <p:embed/>
                </p:oleObj>
              </mc:Choice>
              <mc:Fallback>
                <p:oleObj name="Graph system" r:id="rId3" imgW="10152000" imgH="6779880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429000"/>
                        <a:ext cx="3048000" cy="2030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2873230"/>
              </p:ext>
            </p:extLst>
          </p:nvPr>
        </p:nvGraphicFramePr>
        <p:xfrm>
          <a:off x="5018762" y="3429000"/>
          <a:ext cx="3276600" cy="218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9" name="Graph system" r:id="rId5" imgW="10152000" imgH="6779880" progId="">
                  <p:embed/>
                </p:oleObj>
              </mc:Choice>
              <mc:Fallback>
                <p:oleObj name="Graph system" r:id="rId5" imgW="10152000" imgH="6779880" progId="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8762" y="3429000"/>
                        <a:ext cx="3276600" cy="2182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481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3 – section 2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Transformations of sin and </a:t>
            </a:r>
            <a:r>
              <a:rPr lang="en-US" dirty="0" err="1" smtClean="0"/>
              <a:t>cos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95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transformations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f(x)</a:t>
            </a:r>
          </a:p>
          <a:p>
            <a:r>
              <a:rPr lang="en-US" dirty="0" smtClean="0"/>
              <a:t>What do you know about the following</a:t>
            </a:r>
          </a:p>
          <a:p>
            <a:r>
              <a:rPr lang="en-US" dirty="0"/>
              <a:t> </a:t>
            </a:r>
            <a:r>
              <a:rPr lang="en-US" dirty="0" smtClean="0"/>
              <a:t>f(x-3)         f(x + 5)</a:t>
            </a:r>
          </a:p>
          <a:p>
            <a:r>
              <a:rPr lang="en-US" dirty="0" smtClean="0"/>
              <a:t>f(3x)           f(x/7)</a:t>
            </a:r>
          </a:p>
          <a:p>
            <a:endParaRPr lang="en-US" dirty="0" smtClean="0"/>
          </a:p>
          <a:p>
            <a:r>
              <a:rPr lang="en-US" dirty="0" smtClean="0"/>
              <a:t>f(x) + 6       f(x) – 4</a:t>
            </a:r>
          </a:p>
          <a:p>
            <a:r>
              <a:rPr lang="en-US" dirty="0" smtClean="0"/>
              <a:t>3f(x)           f(x)/3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86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Trigonometric  Transformations - dilations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 = </a:t>
            </a:r>
            <a:r>
              <a:rPr lang="en-US" dirty="0" err="1" smtClean="0"/>
              <a:t>Acos</a:t>
            </a:r>
            <a:r>
              <a:rPr lang="en-US" dirty="0" smtClean="0"/>
              <a:t>(</a:t>
            </a:r>
            <a:r>
              <a:rPr lang="en-US" dirty="0" err="1" smtClean="0"/>
              <a:t>Bx</a:t>
            </a:r>
            <a:r>
              <a:rPr lang="en-US" dirty="0" smtClean="0"/>
              <a:t>)                  y =  </a:t>
            </a:r>
            <a:r>
              <a:rPr lang="en-US" dirty="0" err="1" smtClean="0"/>
              <a:t>Asin</a:t>
            </a:r>
            <a:r>
              <a:rPr lang="en-US" dirty="0" smtClean="0"/>
              <a:t>(</a:t>
            </a:r>
            <a:r>
              <a:rPr lang="en-US" dirty="0" err="1" smtClean="0"/>
              <a:t>Bx</a:t>
            </a:r>
            <a:r>
              <a:rPr lang="en-US" dirty="0" smtClean="0"/>
              <a:t>)</a:t>
            </a:r>
          </a:p>
          <a:p>
            <a:r>
              <a:rPr lang="en-US" dirty="0" smtClean="0"/>
              <a:t>Multiplication causes a scale change in the graph</a:t>
            </a:r>
          </a:p>
          <a:p>
            <a:r>
              <a:rPr lang="en-US" dirty="0" smtClean="0"/>
              <a:t>The graph appears to stretch or compress</a:t>
            </a:r>
          </a:p>
        </p:txBody>
      </p:sp>
    </p:spTree>
    <p:extLst>
      <p:ext uri="{BB962C8B-B14F-4D97-AF65-F5344CB8AC3E}">
        <p14:creationId xmlns:p14="http://schemas.microsoft.com/office/powerpoint/2010/main" val="426604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dilation : y = </a:t>
            </a:r>
            <a:r>
              <a:rPr lang="en-US" dirty="0" err="1" smtClean="0"/>
              <a:t>Af</a:t>
            </a:r>
            <a:r>
              <a:rPr lang="en-US" dirty="0" smtClean="0"/>
              <a:t>(x)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If the multiplication is external (A) it multiplies the y-co-ordinate (stretches vertically) – the x intercepts are stable (y=0), the y intercept is not stable for cosine</a:t>
            </a:r>
          </a:p>
          <a:p>
            <a:r>
              <a:rPr lang="en-US" dirty="0"/>
              <a:t> The height of a wave graph is referred to as the amplitude (direct correlation to physics wave theory) -  It is how much impact the x has on the y value -  louder sound, harder heartbeat </a:t>
            </a:r>
            <a:r>
              <a:rPr lang="en-US" dirty="0" smtClean="0"/>
              <a:t>etc. </a:t>
            </a:r>
          </a:p>
          <a:p>
            <a:r>
              <a:rPr lang="en-US" dirty="0" smtClean="0"/>
              <a:t>Amplitude is measured from axis to  max. and from axis to min. 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23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some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8834987"/>
              </p:ext>
            </p:extLst>
          </p:nvPr>
        </p:nvGraphicFramePr>
        <p:xfrm>
          <a:off x="1524000" y="1398588"/>
          <a:ext cx="6096000" cy="406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Graph system" r:id="rId3" imgW="10152000" imgH="6779880" progId="">
                  <p:embed/>
                </p:oleObj>
              </mc:Choice>
              <mc:Fallback>
                <p:oleObj name="Graph system" r:id="rId3" imgW="10152000" imgH="6779880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8588"/>
                        <a:ext cx="6096000" cy="4060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1166779"/>
              </p:ext>
            </p:extLst>
          </p:nvPr>
        </p:nvGraphicFramePr>
        <p:xfrm>
          <a:off x="1524000" y="1398588"/>
          <a:ext cx="6096000" cy="406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Graph system" r:id="rId5" imgW="10152000" imgH="6779880" progId="">
                  <p:embed/>
                </p:oleObj>
              </mc:Choice>
              <mc:Fallback>
                <p:oleObj name="Graph system" r:id="rId5" imgW="10152000" imgH="6779880" progId="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8588"/>
                        <a:ext cx="6096000" cy="4060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4273513"/>
              </p:ext>
            </p:extLst>
          </p:nvPr>
        </p:nvGraphicFramePr>
        <p:xfrm>
          <a:off x="1524000" y="1398588"/>
          <a:ext cx="6096000" cy="406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name="Graph system" r:id="rId7" imgW="10152000" imgH="6779880" progId="">
                  <p:embed/>
                </p:oleObj>
              </mc:Choice>
              <mc:Fallback>
                <p:oleObj name="Graph system" r:id="rId7" imgW="10152000" imgH="6779880" progId="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8588"/>
                        <a:ext cx="6096000" cy="4060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391400" y="228600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y=3(sin(x)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91400" y="3962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y=-2sin(x)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772400" y="3124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y=sin(x)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953000" y="3493532"/>
                <a:ext cx="304800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3493532"/>
                <a:ext cx="304800" cy="562975"/>
              </a:xfrm>
              <a:prstGeom prst="rect">
                <a:avLst/>
              </a:prstGeom>
              <a:blipFill rotWithShape="1"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199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 = 3cos(x)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727921"/>
              </p:ext>
            </p:extLst>
          </p:nvPr>
        </p:nvGraphicFramePr>
        <p:xfrm>
          <a:off x="1524000" y="1398588"/>
          <a:ext cx="6096000" cy="406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Graph system" r:id="rId3" imgW="10152000" imgH="6779880" progId="">
                  <p:embed/>
                </p:oleObj>
              </mc:Choice>
              <mc:Fallback>
                <p:oleObj name="Graph system" r:id="rId3" imgW="10152000" imgH="677988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8588"/>
                        <a:ext cx="6096000" cy="4060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96200" y="3276600"/>
            <a:ext cx="129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Scale </a:t>
            </a:r>
            <a:r>
              <a:rPr lang="el-GR" dirty="0" smtClean="0">
                <a:latin typeface="Cambria Math"/>
                <a:ea typeface="Cambria Math"/>
              </a:rPr>
              <a:t>π</a:t>
            </a:r>
            <a:r>
              <a:rPr lang="en-US" dirty="0" smtClean="0">
                <a:latin typeface="Cambria Math"/>
                <a:ea typeface="Cambria Math"/>
              </a:rPr>
              <a:t>/2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43400" y="2819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31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Dilations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If the multiplication is inside the function it compresses horizontally against the y-axis – the x-intercepts are compressed – the y- intercept is stable – this affects the period of the </a:t>
            </a:r>
            <a:r>
              <a:rPr lang="en-US" dirty="0" smtClean="0"/>
              <a:t>function</a:t>
            </a:r>
          </a:p>
          <a:p>
            <a:r>
              <a:rPr lang="en-US" dirty="0" smtClean="0"/>
              <a:t>Period – the length of the domain interval that covers a full rotation  – The period for sine and cosine is 2</a:t>
            </a:r>
            <a:r>
              <a:rPr lang="el-GR" dirty="0" smtClean="0">
                <a:latin typeface="Cambria Math"/>
                <a:ea typeface="Cambria Math"/>
              </a:rPr>
              <a:t>π</a:t>
            </a:r>
            <a:r>
              <a:rPr lang="en-US" dirty="0" smtClean="0">
                <a:latin typeface="Cambria Math"/>
                <a:ea typeface="Cambria Math"/>
              </a:rPr>
              <a:t> – multiplying the x – coordinates speeds up the rotation thereby  compressing the period -  </a:t>
            </a:r>
          </a:p>
          <a:p>
            <a:r>
              <a:rPr lang="en-US" dirty="0" smtClean="0">
                <a:latin typeface="Cambria Math"/>
                <a:ea typeface="Cambria Math"/>
              </a:rPr>
              <a:t>New period is </a:t>
            </a:r>
            <a:r>
              <a:rPr lang="en-US" dirty="0"/>
              <a:t>2</a:t>
            </a:r>
            <a:r>
              <a:rPr lang="el-GR" dirty="0">
                <a:latin typeface="Cambria Math"/>
                <a:ea typeface="Cambria Math"/>
              </a:rPr>
              <a:t>π</a:t>
            </a:r>
            <a:r>
              <a:rPr lang="en-US" dirty="0">
                <a:latin typeface="Cambria Math"/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/multiplier</a:t>
            </a:r>
          </a:p>
          <a:p>
            <a:r>
              <a:rPr lang="en-US" dirty="0" smtClean="0">
                <a:latin typeface="Cambria Math"/>
                <a:ea typeface="Cambria Math"/>
              </a:rPr>
              <a:t>Frequency – the reciprocal of the period-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7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some graphs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0" y="38978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y=</a:t>
            </a:r>
            <a:r>
              <a:rPr lang="en-US" dirty="0" err="1" smtClean="0"/>
              <a:t>cos</a:t>
            </a:r>
            <a:r>
              <a:rPr lang="en-US" dirty="0" smtClean="0"/>
              <a:t>(x)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1202768"/>
              </p:ext>
            </p:extLst>
          </p:nvPr>
        </p:nvGraphicFramePr>
        <p:xfrm>
          <a:off x="1524000" y="1398588"/>
          <a:ext cx="6096000" cy="406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0" name="Graph system" r:id="rId3" imgW="10152000" imgH="6779880" progId="">
                  <p:embed/>
                </p:oleObj>
              </mc:Choice>
              <mc:Fallback>
                <p:oleObj name="Graph system" r:id="rId3" imgW="10152000" imgH="6779880" progId="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8588"/>
                        <a:ext cx="6096000" cy="4060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620000" y="2819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y=</a:t>
            </a:r>
            <a:r>
              <a:rPr lang="en-US" dirty="0" err="1" smtClean="0"/>
              <a:t>cos</a:t>
            </a:r>
            <a:r>
              <a:rPr lang="en-US" dirty="0" smtClean="0"/>
              <a:t>(2x)</a:t>
            </a:r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1223548"/>
              </p:ext>
            </p:extLst>
          </p:nvPr>
        </p:nvGraphicFramePr>
        <p:xfrm>
          <a:off x="1524000" y="1398588"/>
          <a:ext cx="6096000" cy="406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1" name="Graph system" r:id="rId5" imgW="10152000" imgH="6779880" progId="">
                  <p:embed/>
                </p:oleObj>
              </mc:Choice>
              <mc:Fallback>
                <p:oleObj name="Graph system" r:id="rId5" imgW="10152000" imgH="6779880" progId="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8588"/>
                        <a:ext cx="6096000" cy="4060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0163849"/>
              </p:ext>
            </p:extLst>
          </p:nvPr>
        </p:nvGraphicFramePr>
        <p:xfrm>
          <a:off x="1524000" y="1398588"/>
          <a:ext cx="6096000" cy="406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" name="Graph system" r:id="rId7" imgW="10152000" imgH="6779880" progId="">
                  <p:embed/>
                </p:oleObj>
              </mc:Choice>
              <mc:Fallback>
                <p:oleObj name="Graph system" r:id="rId7" imgW="10152000" imgH="6779880" progId="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8588"/>
                        <a:ext cx="6096000" cy="4060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696200" y="3276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y= </a:t>
            </a:r>
            <a:r>
              <a:rPr lang="en-US" dirty="0" err="1" smtClean="0"/>
              <a:t>cos</a:t>
            </a:r>
            <a:r>
              <a:rPr lang="en-US" dirty="0" smtClean="0"/>
              <a:t>(x/2)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764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Graphs of trig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96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Sketch a graph (without a calculator)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 y = 3cos(2x)</a:t>
                </a:r>
              </a:p>
              <a:p>
                <a:endParaRPr lang="en-US" dirty="0"/>
              </a:p>
              <a:p>
                <a:r>
                  <a:rPr lang="en-US" dirty="0" smtClean="0"/>
                  <a:t>y = - sin(</a:t>
                </a:r>
                <a:r>
                  <a:rPr lang="el-GR" dirty="0" smtClean="0">
                    <a:latin typeface="Cambria Math"/>
                    <a:ea typeface="Cambria Math"/>
                  </a:rPr>
                  <a:t>π</a:t>
                </a:r>
                <a:r>
                  <a:rPr lang="en-US" dirty="0" smtClean="0">
                    <a:latin typeface="Cambria Math"/>
                    <a:ea typeface="Cambria Math"/>
                  </a:rPr>
                  <a:t>x)</a:t>
                </a:r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ea typeface="Cambria Math"/>
                          </a:rPr>
                          <m:t>cos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⁡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>
                  <a:latin typeface="Cambria Math"/>
                  <a:ea typeface="Cambria Math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885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Transformations - Vertical shifts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Adding “outside” the function shifts the graph up or down – think of it like moving the x-axis </a:t>
            </a:r>
          </a:p>
          <a:p>
            <a:r>
              <a:rPr lang="en-US" dirty="0" smtClean="0"/>
              <a:t>f(x) = sin(x) + 2             g(x)  = </a:t>
            </a:r>
            <a:r>
              <a:rPr lang="en-US" dirty="0" err="1" smtClean="0"/>
              <a:t>cos</a:t>
            </a:r>
            <a:r>
              <a:rPr lang="en-US" dirty="0" smtClean="0"/>
              <a:t>(x) - 4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73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Pertinent information affected by shift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the amplitude and period are not affected by a vertical shift</a:t>
            </a:r>
          </a:p>
          <a:p>
            <a:r>
              <a:rPr lang="en-US" dirty="0" smtClean="0"/>
              <a:t>The x and y intercepts are affected by shift – </a:t>
            </a:r>
          </a:p>
          <a:p>
            <a:r>
              <a:rPr lang="en-US" dirty="0" smtClean="0"/>
              <a:t>The maximum and minimum values are affected by vertical shift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83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max/min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Max/min value for both sin(x) and </a:t>
            </a:r>
            <a:r>
              <a:rPr lang="en-US" dirty="0" err="1" smtClean="0"/>
              <a:t>cos</a:t>
            </a:r>
            <a:r>
              <a:rPr lang="en-US" dirty="0" smtClean="0"/>
              <a:t>(x) are 1 and -1 respectively</a:t>
            </a:r>
          </a:p>
          <a:p>
            <a:r>
              <a:rPr lang="en-US" dirty="0" smtClean="0"/>
              <a:t>Amplitude changes these by multiplying</a:t>
            </a:r>
          </a:p>
          <a:p>
            <a:r>
              <a:rPr lang="en-US" dirty="0" smtClean="0"/>
              <a:t>Shift change changes them by adding</a:t>
            </a:r>
          </a:p>
          <a:p>
            <a:r>
              <a:rPr lang="en-US" dirty="0" smtClean="0"/>
              <a:t>Ex:     k(x)= 4cos(3x -5) – 2</a:t>
            </a:r>
          </a:p>
          <a:p>
            <a:r>
              <a:rPr lang="en-US" dirty="0"/>
              <a:t> </a:t>
            </a:r>
            <a:r>
              <a:rPr lang="en-US" dirty="0" smtClean="0"/>
              <a:t>         the max value is now 4(1)- 2= 2</a:t>
            </a:r>
          </a:p>
          <a:p>
            <a:r>
              <a:rPr lang="en-US" dirty="0"/>
              <a:t> </a:t>
            </a:r>
            <a:r>
              <a:rPr lang="en-US" dirty="0" smtClean="0"/>
              <a:t>         the min value is now  4(-1) – 2 =-6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5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    k(x) = 4 + 2cos(</a:t>
            </a:r>
            <a:r>
              <a:rPr lang="en-US" dirty="0" smtClean="0">
                <a:latin typeface="Cambria Math"/>
                <a:ea typeface="Cambria Math"/>
              </a:rPr>
              <a:t>𝛑x)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7454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Identify amplitude</a:t>
            </a:r>
          </a:p>
          <a:p>
            <a:r>
              <a:rPr lang="en-US" dirty="0" smtClean="0"/>
              <a:t>Identify period</a:t>
            </a:r>
          </a:p>
          <a:p>
            <a:r>
              <a:rPr lang="en-US" dirty="0" smtClean="0"/>
              <a:t>Identify axis shift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4775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3 – section 3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Horizontal shifts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9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Harmonics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f(x) = </a:t>
            </a:r>
            <a:r>
              <a:rPr lang="en-US" dirty="0" err="1" smtClean="0"/>
              <a:t>Asin</a:t>
            </a:r>
            <a:r>
              <a:rPr lang="en-US" dirty="0" smtClean="0"/>
              <a:t>(</a:t>
            </a:r>
            <a:r>
              <a:rPr lang="en-US" dirty="0" err="1" smtClean="0"/>
              <a:t>Bx</a:t>
            </a:r>
            <a:r>
              <a:rPr lang="en-US" dirty="0" smtClean="0"/>
              <a:t> +  C)  or g(x) = </a:t>
            </a:r>
            <a:r>
              <a:rPr lang="en-US" dirty="0" err="1" smtClean="0"/>
              <a:t>Acos</a:t>
            </a:r>
            <a:r>
              <a:rPr lang="en-US" dirty="0" smtClean="0"/>
              <a:t>(</a:t>
            </a:r>
            <a:r>
              <a:rPr lang="en-US" dirty="0" err="1" smtClean="0"/>
              <a:t>Bx</a:t>
            </a:r>
            <a:r>
              <a:rPr lang="en-US" dirty="0" smtClean="0"/>
              <a:t> + C)  are referred to as    Simple Harmonics.</a:t>
            </a:r>
          </a:p>
          <a:p>
            <a:r>
              <a:rPr lang="en-US" dirty="0" smtClean="0"/>
              <a:t>These include horizontal shifts referred to as phase shifts</a:t>
            </a:r>
          </a:p>
          <a:p>
            <a:r>
              <a:rPr lang="en-US" dirty="0" smtClean="0"/>
              <a:t>The shift is  -C  units horizontally followed by a compression of 1/B  - thus the phase shift is  </a:t>
            </a:r>
          </a:p>
          <a:p>
            <a:pPr marL="0" indent="0">
              <a:buNone/>
            </a:pPr>
            <a:r>
              <a:rPr lang="en-US" dirty="0" smtClean="0"/>
              <a:t>   -</a:t>
            </a:r>
            <a:r>
              <a:rPr lang="en-US" dirty="0"/>
              <a:t>C/B  units</a:t>
            </a:r>
          </a:p>
          <a:p>
            <a:r>
              <a:rPr lang="en-US" dirty="0" smtClean="0"/>
              <a:t>The amplitude and period are not affected by the phase shift </a:t>
            </a:r>
          </a:p>
        </p:txBody>
      </p:sp>
    </p:spTree>
    <p:extLst>
      <p:ext uri="{BB962C8B-B14F-4D97-AF65-F5344CB8AC3E}">
        <p14:creationId xmlns:p14="http://schemas.microsoft.com/office/powerpoint/2010/main" val="15447320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shift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 f(x) = </a:t>
                </a:r>
                <a:r>
                  <a:rPr lang="en-US" dirty="0" err="1" smtClean="0"/>
                  <a:t>cos</a:t>
                </a:r>
                <a:r>
                  <a:rPr lang="en-US" dirty="0" smtClean="0"/>
                  <a:t>(x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 smtClean="0"/>
                  <a:t> )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g(x) = </a:t>
                </a:r>
                <a:r>
                  <a:rPr lang="en-US" dirty="0" err="1" smtClean="0"/>
                  <a:t>cos</a:t>
                </a:r>
                <a:r>
                  <a:rPr lang="en-US" dirty="0" smtClean="0"/>
                  <a:t>(2x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5114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1 - section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Basic 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3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ambria Math"/>
                <a:ea typeface="Cambria Math"/>
              </a:rPr>
              <a:t>find amplitude, max, min, period and phase </a:t>
            </a:r>
            <a:r>
              <a:rPr lang="en-US" dirty="0" smtClean="0">
                <a:latin typeface="Cambria Math"/>
                <a:ea typeface="Cambria Math"/>
              </a:rPr>
              <a:t>shift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f(x) = 3cos(2</a:t>
            </a:r>
            <a:r>
              <a:rPr lang="en-US" dirty="0" smtClean="0">
                <a:latin typeface="Cambria Math"/>
                <a:ea typeface="Cambria Math"/>
              </a:rPr>
              <a:t>x – </a:t>
            </a:r>
            <a:r>
              <a:rPr lang="el-GR" dirty="0" smtClean="0">
                <a:latin typeface="Cambria Math"/>
                <a:ea typeface="Cambria Math"/>
              </a:rPr>
              <a:t>π</a:t>
            </a:r>
            <a:r>
              <a:rPr lang="en-US" dirty="0" smtClean="0">
                <a:latin typeface="Cambria Math"/>
                <a:ea typeface="Cambria Math"/>
              </a:rPr>
              <a:t>/3</a:t>
            </a:r>
            <a:r>
              <a:rPr lang="en-US" dirty="0" smtClean="0">
                <a:latin typeface="Cambria Math"/>
                <a:ea typeface="Cambria Math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ambria Math"/>
                <a:ea typeface="Cambria Math"/>
              </a:rPr>
              <a:t>          </a:t>
            </a:r>
            <a:endParaRPr lang="en-US" dirty="0" smtClean="0">
              <a:latin typeface="Cambria Math"/>
              <a:ea typeface="Cambria Math"/>
            </a:endParaRPr>
          </a:p>
          <a:p>
            <a:r>
              <a:rPr lang="en-US" dirty="0">
                <a:latin typeface="Cambria Math"/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y = 2 – 4sin(</a:t>
            </a:r>
            <a:r>
              <a:rPr lang="el-GR" dirty="0" smtClean="0">
                <a:latin typeface="Cambria Math"/>
                <a:ea typeface="Cambria Math"/>
              </a:rPr>
              <a:t>π</a:t>
            </a:r>
            <a:r>
              <a:rPr lang="en-US" dirty="0" smtClean="0">
                <a:latin typeface="Cambria Math"/>
                <a:ea typeface="Cambria Math"/>
              </a:rPr>
              <a:t>x + </a:t>
            </a:r>
            <a:r>
              <a:rPr lang="el-GR" dirty="0" smtClean="0">
                <a:latin typeface="Cambria Math"/>
                <a:ea typeface="Cambria Math"/>
              </a:rPr>
              <a:t>π</a:t>
            </a:r>
            <a:r>
              <a:rPr lang="en-US" dirty="0" smtClean="0">
                <a:latin typeface="Cambria Math"/>
                <a:ea typeface="Cambria Math"/>
              </a:rPr>
              <a:t>/5)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7003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3 – section 6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Tangent/cotangent/secant/cosecant revisited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5559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graphs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 asymptotes</a:t>
            </a:r>
          </a:p>
          <a:p>
            <a:r>
              <a:rPr lang="en-US" dirty="0"/>
              <a:t>Period</a:t>
            </a:r>
          </a:p>
          <a:p>
            <a:r>
              <a:rPr lang="en-US" dirty="0"/>
              <a:t>Increasing/decreasing</a:t>
            </a:r>
          </a:p>
          <a:p>
            <a:endParaRPr lang="en-US" dirty="0" smtClean="0"/>
          </a:p>
          <a:p>
            <a:r>
              <a:rPr lang="en-US" dirty="0" smtClean="0"/>
              <a:t>tan(x)                                 cot(x)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sec(x)                                </a:t>
            </a:r>
            <a:r>
              <a:rPr lang="en-US" dirty="0" err="1" smtClean="0"/>
              <a:t>csc</a:t>
            </a:r>
            <a:r>
              <a:rPr lang="en-US" dirty="0" smtClean="0"/>
              <a:t>(x)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0224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 + A tan(</a:t>
            </a:r>
            <a:r>
              <a:rPr lang="en-US" dirty="0" err="1" smtClean="0"/>
              <a:t>Bx+C</a:t>
            </a:r>
            <a:r>
              <a:rPr lang="en-US" dirty="0" smtClean="0"/>
              <a:t>) or </a:t>
            </a:r>
            <a:r>
              <a:rPr lang="en-US" dirty="0"/>
              <a:t>k + A </a:t>
            </a:r>
            <a:r>
              <a:rPr lang="en-US" dirty="0" smtClean="0"/>
              <a:t>cot(</a:t>
            </a:r>
            <a:r>
              <a:rPr lang="en-US" dirty="0" err="1" smtClean="0"/>
              <a:t>Bx+C</a:t>
            </a:r>
            <a:r>
              <a:rPr lang="en-US" dirty="0"/>
              <a:t>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max or min -  effect of A is minimal</a:t>
            </a:r>
          </a:p>
          <a:p>
            <a:r>
              <a:rPr lang="en-US" dirty="0" smtClean="0"/>
              <a:t>Period is  </a:t>
            </a:r>
            <a:r>
              <a:rPr lang="el-GR" dirty="0" smtClean="0">
                <a:latin typeface="Cambria Math"/>
                <a:ea typeface="Cambria Math"/>
              </a:rPr>
              <a:t>π</a:t>
            </a:r>
            <a:r>
              <a:rPr lang="en-US" dirty="0" smtClean="0">
                <a:latin typeface="Cambria Math"/>
                <a:ea typeface="Cambria Math"/>
              </a:rPr>
              <a:t>/B  instead of 2</a:t>
            </a:r>
            <a:r>
              <a:rPr lang="el-GR" dirty="0" smtClean="0">
                <a:latin typeface="Cambria Math"/>
                <a:ea typeface="Cambria Math"/>
              </a:rPr>
              <a:t>π</a:t>
            </a:r>
            <a:r>
              <a:rPr lang="en-US" dirty="0" smtClean="0">
                <a:latin typeface="Cambria Math"/>
                <a:ea typeface="Cambria Math"/>
              </a:rPr>
              <a:t>/B</a:t>
            </a:r>
          </a:p>
          <a:p>
            <a:r>
              <a:rPr lang="en-US" dirty="0" smtClean="0">
                <a:latin typeface="Cambria Math"/>
                <a:ea typeface="Cambria Math"/>
              </a:rPr>
              <a:t>Phase shift is still   -C/B and affects the x intercepts and asymptotes</a:t>
            </a:r>
          </a:p>
          <a:p>
            <a:r>
              <a:rPr lang="en-US" dirty="0" smtClean="0">
                <a:latin typeface="Cambria Math"/>
                <a:ea typeface="Cambria Math"/>
              </a:rPr>
              <a:t>k moves the x and y intercepts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1657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y =  3 + 2tan(3x)</a:t>
                </a:r>
              </a:p>
              <a:p>
                <a:endParaRPr lang="en-US" dirty="0"/>
              </a:p>
              <a:p>
                <a:r>
                  <a:rPr lang="en-US" dirty="0" smtClean="0"/>
                  <a:t>y =   cot(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−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87342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k+ </a:t>
            </a:r>
            <a:r>
              <a:rPr lang="en-US" dirty="0" err="1" smtClean="0"/>
              <a:t>Asec</a:t>
            </a:r>
            <a:r>
              <a:rPr lang="en-US" dirty="0" smtClean="0"/>
              <a:t>(</a:t>
            </a:r>
            <a:r>
              <a:rPr lang="en-US" dirty="0" err="1" smtClean="0"/>
              <a:t>Bx</a:t>
            </a:r>
            <a:r>
              <a:rPr lang="en-US" dirty="0" smtClean="0"/>
              <a:t>+ C)  or k + </a:t>
            </a:r>
            <a:r>
              <a:rPr lang="en-US" dirty="0" err="1" smtClean="0"/>
              <a:t>Acsc</a:t>
            </a:r>
            <a:r>
              <a:rPr lang="en-US" dirty="0" smtClean="0"/>
              <a:t>(</a:t>
            </a:r>
            <a:r>
              <a:rPr lang="en-US" dirty="0" err="1" smtClean="0"/>
              <a:t>Bx</a:t>
            </a:r>
            <a:r>
              <a:rPr lang="en-US" dirty="0" smtClean="0"/>
              <a:t> + 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local maxima and minima affected by k and A</a:t>
            </a:r>
          </a:p>
          <a:p>
            <a:endParaRPr lang="en-US" dirty="0"/>
          </a:p>
          <a:p>
            <a:r>
              <a:rPr lang="en-US" dirty="0" smtClean="0"/>
              <a:t>Directly based on sin and </a:t>
            </a:r>
            <a:r>
              <a:rPr lang="en-US" dirty="0" err="1" smtClean="0"/>
              <a:t>cos</a:t>
            </a:r>
            <a:r>
              <a:rPr lang="en-US" dirty="0" smtClean="0"/>
              <a:t> so Period is 2</a:t>
            </a:r>
            <a:r>
              <a:rPr lang="el-GR" dirty="0" smtClean="0">
                <a:latin typeface="Cambria Math"/>
                <a:ea typeface="Cambria Math"/>
              </a:rPr>
              <a:t>π</a:t>
            </a:r>
            <a:r>
              <a:rPr lang="en-US" dirty="0" smtClean="0">
                <a:latin typeface="Cambria Math"/>
                <a:ea typeface="Cambria Math"/>
              </a:rPr>
              <a:t>/B</a:t>
            </a:r>
          </a:p>
          <a:p>
            <a:endParaRPr lang="en-US" dirty="0" smtClean="0">
              <a:latin typeface="Cambria Math"/>
              <a:ea typeface="Cambria Math"/>
            </a:endParaRPr>
          </a:p>
          <a:p>
            <a:r>
              <a:rPr lang="en-US" dirty="0" smtClean="0">
                <a:latin typeface="Cambria Math"/>
                <a:ea typeface="Cambria Math"/>
              </a:rPr>
              <a:t>Shift is still   -C/B</a:t>
            </a:r>
          </a:p>
          <a:p>
            <a:endParaRPr lang="en-US" dirty="0">
              <a:latin typeface="Cambria Math"/>
              <a:ea typeface="Cambria Math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3618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y = 3 + 2sec(3</a:t>
            </a:r>
            <a:r>
              <a:rPr lang="el-GR" dirty="0" smtClean="0">
                <a:latin typeface="Cambria Math"/>
                <a:ea typeface="Cambria Math"/>
              </a:rPr>
              <a:t>π</a:t>
            </a:r>
            <a:r>
              <a:rPr lang="en-US" dirty="0" smtClean="0"/>
              <a:t>x)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y = 1 – </a:t>
            </a:r>
            <a:r>
              <a:rPr lang="en-US" dirty="0" err="1" smtClean="0"/>
              <a:t>csc</a:t>
            </a:r>
            <a:r>
              <a:rPr lang="en-US" dirty="0" smtClean="0"/>
              <a:t> (2x + </a:t>
            </a:r>
            <a:r>
              <a:rPr lang="el-GR" dirty="0" smtClean="0">
                <a:latin typeface="Cambria Math"/>
                <a:ea typeface="Cambria Math"/>
              </a:rPr>
              <a:t>π</a:t>
            </a:r>
            <a:r>
              <a:rPr lang="en-US" smtClean="0">
                <a:latin typeface="Cambria Math"/>
                <a:ea typeface="Cambria Math"/>
              </a:rPr>
              <a:t>/3)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6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study graphs?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03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Be able to sketch the 6 basic trig functions WITHOUT referencing notes or using a graphing calculator.</a:t>
            </a:r>
          </a:p>
          <a:p>
            <a:r>
              <a:rPr lang="en-US" dirty="0" smtClean="0"/>
              <a:t>Be able to answer questions concerning: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domain/range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x-</a:t>
            </a:r>
            <a:r>
              <a:rPr lang="en-US" dirty="0" err="1" smtClean="0"/>
              <a:t>int</a:t>
            </a:r>
            <a:r>
              <a:rPr lang="en-US" dirty="0" smtClean="0"/>
              <a:t>/y=</a:t>
            </a:r>
            <a:r>
              <a:rPr lang="en-US" dirty="0" err="1" smtClean="0"/>
              <a:t>int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increasing/decreasing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symmetry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</a:t>
            </a:r>
            <a:r>
              <a:rPr lang="en-US" dirty="0" err="1" smtClean="0"/>
              <a:t>asmptote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without notes or calculator.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30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Hints for hand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X-axis -  count by </a:t>
            </a:r>
            <a:r>
              <a:rPr lang="el-GR" dirty="0" smtClean="0">
                <a:latin typeface="Cambria Math"/>
                <a:ea typeface="Cambria Math"/>
              </a:rPr>
              <a:t>π</a:t>
            </a:r>
            <a:r>
              <a:rPr lang="en-US" dirty="0" smtClean="0">
                <a:latin typeface="Cambria Math"/>
                <a:ea typeface="Cambria Math"/>
              </a:rPr>
              <a:t>/2 with domain  [-2</a:t>
            </a:r>
            <a:r>
              <a:rPr lang="el-GR" dirty="0" smtClean="0">
                <a:latin typeface="Cambria Math"/>
                <a:ea typeface="Cambria Math"/>
              </a:rPr>
              <a:t>π</a:t>
            </a:r>
            <a:r>
              <a:rPr lang="en-US" dirty="0" smtClean="0">
                <a:latin typeface="Cambria Math"/>
                <a:ea typeface="Cambria Math"/>
              </a:rPr>
              <a:t>, 3</a:t>
            </a:r>
            <a:r>
              <a:rPr lang="el-GR" dirty="0" smtClean="0">
                <a:latin typeface="Cambria Math"/>
                <a:ea typeface="Cambria Math"/>
              </a:rPr>
              <a:t>π</a:t>
            </a:r>
            <a:r>
              <a:rPr lang="en-US" dirty="0" smtClean="0">
                <a:latin typeface="Cambria Math"/>
                <a:ea typeface="Cambria Math"/>
              </a:rPr>
              <a:t>]</a:t>
            </a:r>
          </a:p>
          <a:p>
            <a:endParaRPr lang="en-US" dirty="0">
              <a:latin typeface="Cambria Math"/>
              <a:ea typeface="Cambria Math"/>
            </a:endParaRPr>
          </a:p>
          <a:p>
            <a:endParaRPr lang="en-US" dirty="0" smtClean="0">
              <a:latin typeface="Cambria Math"/>
              <a:ea typeface="Cambria Math"/>
            </a:endParaRPr>
          </a:p>
          <a:p>
            <a:r>
              <a:rPr lang="en-US" dirty="0" smtClean="0">
                <a:latin typeface="Cambria Math"/>
                <a:ea typeface="Cambria Math"/>
              </a:rPr>
              <a:t>Y-axis – count by 1’s  with a range of [-5,5]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63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Defining trig functions in terms of 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143000" y="2438400"/>
            <a:ext cx="1447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828800" y="1740932"/>
            <a:ext cx="0" cy="130706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371600" y="1943622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828800" y="1905000"/>
            <a:ext cx="3429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 14"/>
          <p:cNvSpPr/>
          <p:nvPr/>
        </p:nvSpPr>
        <p:spPr>
          <a:xfrm>
            <a:off x="1257300" y="1851289"/>
            <a:ext cx="1143000" cy="1099066"/>
          </a:xfrm>
          <a:prstGeom prst="arc">
            <a:avLst>
              <a:gd name="adj1" fmla="val 18584155"/>
              <a:gd name="adj2" fmla="val 251674"/>
            </a:avLst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57200" y="1371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 </a:t>
            </a:r>
            <a:r>
              <a:rPr lang="en-US" dirty="0">
                <a:latin typeface="Cambria Math"/>
                <a:ea typeface="Cambria Math"/>
              </a:rPr>
              <a:t>x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139886" y="2724834"/>
                <a:ext cx="2651314" cy="9452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Output </a:t>
                </a:r>
                <a:r>
                  <a:rPr lang="en-US" dirty="0" err="1" smtClean="0"/>
                  <a:t>cos</a:t>
                </a:r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>
                    <a:latin typeface="Cambria Math"/>
                    <a:ea typeface="Cambria Math"/>
                  </a:rPr>
                  <a:t>)=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𝜃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𝑦</m:t>
                    </m:r>
                  </m:oMath>
                </a14:m>
                <a:r>
                  <a:rPr lang="en-US" dirty="0" smtClean="0">
                    <a:latin typeface="Cambria Math"/>
                    <a:ea typeface="Cambria Math"/>
                  </a:rPr>
                  <a:t>,</a:t>
                </a:r>
              </a:p>
              <a:p>
                <a:r>
                  <a:rPr lang="en-US" dirty="0" smtClean="0">
                    <a:latin typeface="Cambria Math"/>
                    <a:ea typeface="Cambria Math"/>
                  </a:rPr>
                  <a:t>              sin(x)=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𝜃</m:t>
                        </m:r>
                      </m:sub>
                    </m:sSub>
                    <m:r>
                      <a:rPr lang="en-US" b="0" i="0" smtClean="0">
                        <a:latin typeface="Cambria Math"/>
                        <a:ea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ea typeface="Cambria Math"/>
                      </a:rPr>
                      <m:t>y</m:t>
                    </m:r>
                  </m:oMath>
                </a14:m>
                <a:r>
                  <a:rPr lang="en-US" dirty="0" smtClean="0"/>
                  <a:t>, </a:t>
                </a:r>
              </a:p>
              <a:p>
                <a:r>
                  <a:rPr lang="en-US" dirty="0" smtClean="0"/>
                  <a:t>tan(x) ,sec(x), </a:t>
                </a:r>
                <a:r>
                  <a:rPr lang="en-US" dirty="0" err="1" smtClean="0"/>
                  <a:t>csc</a:t>
                </a:r>
                <a:r>
                  <a:rPr lang="en-US" dirty="0" smtClean="0"/>
                  <a:t>(x), cot(x)   </a:t>
                </a:r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9886" y="2724834"/>
                <a:ext cx="2651314" cy="945259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1839" t="-4516" r="-7586" b="-70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1905652" y="2125533"/>
            <a:ext cx="28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dirty="0" smtClean="0">
                <a:latin typeface="Cambria Math"/>
                <a:ea typeface="Cambria Math"/>
              </a:rPr>
              <a:t>ө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286000" y="1905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cos</a:t>
            </a:r>
            <a:r>
              <a:rPr lang="en-US" dirty="0" smtClean="0"/>
              <a:t>(</a:t>
            </a:r>
            <a:r>
              <a:rPr lang="az-Cyrl-AZ" dirty="0" smtClean="0">
                <a:latin typeface="Cambria Math"/>
                <a:ea typeface="Cambria Math"/>
              </a:rPr>
              <a:t>ө</a:t>
            </a:r>
            <a:r>
              <a:rPr lang="en-US" dirty="0" smtClean="0">
                <a:latin typeface="Cambria Math"/>
                <a:ea typeface="Cambria Math"/>
              </a:rPr>
              <a:t>),sin(</a:t>
            </a:r>
            <a:r>
              <a:rPr lang="az-Cyrl-AZ" dirty="0" smtClean="0">
                <a:latin typeface="Cambria Math"/>
                <a:ea typeface="Cambria Math"/>
              </a:rPr>
              <a:t>ө</a:t>
            </a:r>
            <a:r>
              <a:rPr lang="en-US" dirty="0" smtClean="0">
                <a:latin typeface="Cambria Math"/>
                <a:ea typeface="Cambria Math"/>
              </a:rPr>
              <a:t>)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57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</a:t>
            </a:r>
            <a:r>
              <a:rPr lang="en-US" dirty="0" smtClean="0"/>
              <a:t>=sin(x)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Domain/range</a:t>
            </a:r>
            <a:endParaRPr lang="en-US" dirty="0"/>
          </a:p>
          <a:p>
            <a:r>
              <a:rPr lang="en-US" dirty="0" smtClean="0"/>
              <a:t>X-intercept</a:t>
            </a:r>
          </a:p>
          <a:p>
            <a:r>
              <a:rPr lang="en-US" dirty="0" smtClean="0"/>
              <a:t>Y-intercept</a:t>
            </a:r>
          </a:p>
          <a:p>
            <a:r>
              <a:rPr lang="en-US" dirty="0" smtClean="0"/>
              <a:t>Other points</a:t>
            </a:r>
          </a:p>
          <a:p>
            <a:r>
              <a:rPr lang="en-US" dirty="0" smtClean="0"/>
              <a:t>Periodic/period</a:t>
            </a:r>
          </a:p>
          <a:p>
            <a:r>
              <a:rPr lang="en-US" dirty="0" smtClean="0"/>
              <a:t>Increase</a:t>
            </a:r>
          </a:p>
          <a:p>
            <a:r>
              <a:rPr lang="en-US" dirty="0" smtClean="0"/>
              <a:t>Decrease</a:t>
            </a:r>
          </a:p>
          <a:p>
            <a:r>
              <a:rPr lang="en-US" dirty="0" smtClean="0"/>
              <a:t>Symmetry (odd)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8087400"/>
              </p:ext>
            </p:extLst>
          </p:nvPr>
        </p:nvGraphicFramePr>
        <p:xfrm>
          <a:off x="3352800" y="3505200"/>
          <a:ext cx="4724400" cy="302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2" name="Graph system" r:id="rId3" imgW="10152000" imgH="6779880" progId="">
                  <p:embed/>
                </p:oleObj>
              </mc:Choice>
              <mc:Fallback>
                <p:oleObj name="Graph system" r:id="rId3" imgW="10152000" imgH="6779880" progId="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505200"/>
                        <a:ext cx="4724400" cy="302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1143000" y="2438400"/>
            <a:ext cx="1447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828800" y="1740932"/>
            <a:ext cx="0" cy="130706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371600" y="1943622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828800" y="1905000"/>
            <a:ext cx="3429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 14"/>
          <p:cNvSpPr/>
          <p:nvPr/>
        </p:nvSpPr>
        <p:spPr>
          <a:xfrm>
            <a:off x="1257300" y="1851289"/>
            <a:ext cx="1143000" cy="1099066"/>
          </a:xfrm>
          <a:prstGeom prst="arc">
            <a:avLst>
              <a:gd name="adj1" fmla="val 18584155"/>
              <a:gd name="adj2" fmla="val 251674"/>
            </a:avLst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57200" y="1371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 </a:t>
            </a:r>
            <a:r>
              <a:rPr lang="en-US" dirty="0">
                <a:latin typeface="Cambria Math"/>
                <a:ea typeface="Cambria Math"/>
              </a:rPr>
              <a:t>x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139886" y="2724834"/>
                <a:ext cx="326091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Output </a:t>
                </a:r>
                <a:r>
                  <a:rPr lang="en-US" dirty="0" err="1" smtClean="0"/>
                  <a:t>cos</a:t>
                </a:r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>
                    <a:latin typeface="Cambria Math"/>
                    <a:ea typeface="Cambria Math"/>
                  </a:rPr>
                  <a:t>)=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𝜃</m:t>
                        </m:r>
                      </m:sub>
                    </m:sSub>
                  </m:oMath>
                </a14:m>
                <a:r>
                  <a:rPr lang="en-US" dirty="0" smtClean="0">
                    <a:latin typeface="Cambria Math"/>
                    <a:ea typeface="Cambria Math"/>
                  </a:rPr>
                  <a:t>,sin(x)=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𝜃</m:t>
                        </m:r>
                      </m:sub>
                    </m:sSub>
                  </m:oMath>
                </a14:m>
                <a:r>
                  <a:rPr lang="en-US" dirty="0" smtClean="0"/>
                  <a:t> , tan(x) ,sec(x), </a:t>
                </a:r>
                <a:r>
                  <a:rPr lang="en-US" dirty="0" err="1" smtClean="0"/>
                  <a:t>csc</a:t>
                </a:r>
                <a:r>
                  <a:rPr lang="en-US" dirty="0" smtClean="0"/>
                  <a:t>(x), cot(x)   </a:t>
                </a:r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9886" y="2724834"/>
                <a:ext cx="3260913" cy="646331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l="-1495" t="-6604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1905652" y="2125533"/>
            <a:ext cx="28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dirty="0" smtClean="0">
                <a:latin typeface="Cambria Math"/>
                <a:ea typeface="Cambria Math"/>
              </a:rPr>
              <a:t>ө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286000" y="1905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cos</a:t>
            </a:r>
            <a:r>
              <a:rPr lang="en-US" dirty="0" smtClean="0"/>
              <a:t>(</a:t>
            </a:r>
            <a:r>
              <a:rPr lang="az-Cyrl-AZ" dirty="0" smtClean="0">
                <a:latin typeface="Cambria Math"/>
                <a:ea typeface="Cambria Math"/>
              </a:rPr>
              <a:t>ө</a:t>
            </a:r>
            <a:r>
              <a:rPr lang="en-US" dirty="0" smtClean="0">
                <a:latin typeface="Cambria Math"/>
                <a:ea typeface="Cambria Math"/>
              </a:rPr>
              <a:t>),sin(</a:t>
            </a:r>
            <a:r>
              <a:rPr lang="az-Cyrl-AZ" dirty="0" smtClean="0">
                <a:latin typeface="Cambria Math"/>
                <a:ea typeface="Cambria Math"/>
              </a:rPr>
              <a:t>ө</a:t>
            </a:r>
            <a:r>
              <a:rPr lang="en-US" dirty="0" smtClean="0">
                <a:latin typeface="Cambria Math"/>
                <a:ea typeface="Cambria Math"/>
              </a:rPr>
              <a:t>) )</a:t>
            </a:r>
            <a:endParaRPr lang="en-US" dirty="0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3447185"/>
              </p:ext>
            </p:extLst>
          </p:nvPr>
        </p:nvGraphicFramePr>
        <p:xfrm>
          <a:off x="3160242" y="3581400"/>
          <a:ext cx="5257800" cy="295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3" name="Graph system" r:id="rId6" imgW="10152000" imgH="6779880" progId="">
                  <p:embed/>
                </p:oleObj>
              </mc:Choice>
              <mc:Fallback>
                <p:oleObj name="Graph system" r:id="rId6" imgW="10152000" imgH="6779880" progId="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0242" y="3581400"/>
                        <a:ext cx="5257800" cy="295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 flipH="1">
            <a:off x="3123185" y="2743623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Output  </a:t>
            </a:r>
            <a:r>
              <a:rPr lang="en-US" dirty="0" smtClean="0"/>
              <a:t>           </a:t>
            </a:r>
          </a:p>
          <a:p>
            <a:r>
              <a:rPr lang="en-US" dirty="0">
                <a:latin typeface="Cambria Math"/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         y = sin(x) – using </a:t>
            </a:r>
            <a:r>
              <a:rPr lang="el-GR" dirty="0" smtClean="0">
                <a:latin typeface="Cambria Math"/>
                <a:ea typeface="Cambria Math"/>
              </a:rPr>
              <a:t>π</a:t>
            </a:r>
            <a:r>
              <a:rPr lang="en-US" dirty="0" smtClean="0">
                <a:latin typeface="Cambria Math"/>
                <a:ea typeface="Cambria Math"/>
              </a:rPr>
              <a:t>/2 for the x-scale</a:t>
            </a:r>
            <a:r>
              <a:rPr lang="en-US" dirty="0" smtClean="0"/>
              <a:t>  </a:t>
            </a:r>
            <a:endParaRPr lang="en-US" dirty="0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0125135"/>
              </p:ext>
            </p:extLst>
          </p:nvPr>
        </p:nvGraphicFramePr>
        <p:xfrm>
          <a:off x="3352800" y="4114800"/>
          <a:ext cx="4648200" cy="1936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4" name="Graph system" r:id="rId8" imgW="10152000" imgH="6779880" progId="">
                  <p:embed/>
                </p:oleObj>
              </mc:Choice>
              <mc:Fallback>
                <p:oleObj name="Graph system" r:id="rId8" imgW="10152000" imgH="6779880" progId="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114800"/>
                        <a:ext cx="4648200" cy="19365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0477268"/>
              </p:ext>
            </p:extLst>
          </p:nvPr>
        </p:nvGraphicFramePr>
        <p:xfrm>
          <a:off x="3581400" y="3657600"/>
          <a:ext cx="4114800" cy="2741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5" name="Graph system" r:id="rId10" imgW="10152000" imgH="6779880" progId="">
                  <p:embed/>
                </p:oleObj>
              </mc:Choice>
              <mc:Fallback>
                <p:oleObj name="Graph system" r:id="rId10" imgW="10152000" imgH="6779880" progId="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657600"/>
                        <a:ext cx="4114800" cy="27410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691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 = </a:t>
            </a:r>
            <a:r>
              <a:rPr lang="en-US" dirty="0" err="1" smtClean="0"/>
              <a:t>cos</a:t>
            </a:r>
            <a:r>
              <a:rPr lang="en-US" dirty="0" smtClean="0"/>
              <a:t>(x)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143000" y="2438400"/>
            <a:ext cx="1447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828800" y="1740932"/>
            <a:ext cx="0" cy="130706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371600" y="1943622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828800" y="1905000"/>
            <a:ext cx="3429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 14"/>
          <p:cNvSpPr/>
          <p:nvPr/>
        </p:nvSpPr>
        <p:spPr>
          <a:xfrm>
            <a:off x="1257300" y="1851289"/>
            <a:ext cx="1143000" cy="1099066"/>
          </a:xfrm>
          <a:prstGeom prst="arc">
            <a:avLst>
              <a:gd name="adj1" fmla="val 18584155"/>
              <a:gd name="adj2" fmla="val 251674"/>
            </a:avLst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57200" y="1371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 </a:t>
            </a:r>
            <a:r>
              <a:rPr lang="en-US" dirty="0">
                <a:latin typeface="Cambria Math"/>
                <a:ea typeface="Cambria Math"/>
              </a:rPr>
              <a:t>x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465543" y="1987034"/>
                <a:ext cx="26513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Output </a:t>
                </a:r>
                <a:r>
                  <a:rPr lang="en-US" dirty="0" err="1" smtClean="0"/>
                  <a:t>cos</a:t>
                </a:r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>
                    <a:latin typeface="Cambria Math"/>
                    <a:ea typeface="Cambria Math"/>
                  </a:rPr>
                  <a:t>)=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𝑦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5543" y="1987034"/>
                <a:ext cx="2651314" cy="369332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2074" t="-11475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1905652" y="2125533"/>
            <a:ext cx="28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dirty="0" smtClean="0">
                <a:latin typeface="Cambria Math"/>
                <a:ea typeface="Cambria Math"/>
              </a:rPr>
              <a:t>ө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286000" y="1905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cos</a:t>
            </a:r>
            <a:r>
              <a:rPr lang="en-US" dirty="0" smtClean="0"/>
              <a:t>(</a:t>
            </a:r>
            <a:r>
              <a:rPr lang="az-Cyrl-AZ" dirty="0" smtClean="0">
                <a:latin typeface="Cambria Math"/>
                <a:ea typeface="Cambria Math"/>
              </a:rPr>
              <a:t>ө</a:t>
            </a:r>
            <a:r>
              <a:rPr lang="en-US" dirty="0" smtClean="0">
                <a:latin typeface="Cambria Math"/>
                <a:ea typeface="Cambria Math"/>
              </a:rPr>
              <a:t>),sin(</a:t>
            </a:r>
            <a:r>
              <a:rPr lang="az-Cyrl-AZ" dirty="0" smtClean="0">
                <a:latin typeface="Cambria Math"/>
                <a:ea typeface="Cambria Math"/>
              </a:rPr>
              <a:t>ө</a:t>
            </a:r>
            <a:r>
              <a:rPr lang="en-US" dirty="0" smtClean="0">
                <a:latin typeface="Cambria Math"/>
                <a:ea typeface="Cambria Math"/>
              </a:rPr>
              <a:t>) 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89403" y="3429000"/>
            <a:ext cx="35433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Domain/range</a:t>
            </a:r>
          </a:p>
          <a:p>
            <a:r>
              <a:rPr lang="en-US" dirty="0"/>
              <a:t>X-intercept</a:t>
            </a:r>
          </a:p>
          <a:p>
            <a:r>
              <a:rPr lang="en-US" dirty="0"/>
              <a:t>Y-intercept</a:t>
            </a:r>
          </a:p>
          <a:p>
            <a:r>
              <a:rPr lang="en-US" dirty="0"/>
              <a:t>Other points</a:t>
            </a:r>
          </a:p>
          <a:p>
            <a:r>
              <a:rPr lang="en-US" dirty="0"/>
              <a:t>Periodic/period</a:t>
            </a:r>
          </a:p>
          <a:p>
            <a:r>
              <a:rPr lang="en-US" dirty="0"/>
              <a:t>Increase</a:t>
            </a:r>
          </a:p>
          <a:p>
            <a:r>
              <a:rPr lang="en-US" dirty="0"/>
              <a:t>Decrease</a:t>
            </a:r>
          </a:p>
          <a:p>
            <a:r>
              <a:rPr lang="en-US" dirty="0"/>
              <a:t>Symmetry (odd)</a:t>
            </a:r>
          </a:p>
          <a:p>
            <a:endParaRPr lang="en-US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791970"/>
              </p:ext>
            </p:extLst>
          </p:nvPr>
        </p:nvGraphicFramePr>
        <p:xfrm>
          <a:off x="3657600" y="2819877"/>
          <a:ext cx="3962400" cy="2639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0" name="Graph system" r:id="rId4" imgW="10152000" imgH="6779880" progId="">
                  <p:embed/>
                </p:oleObj>
              </mc:Choice>
              <mc:Fallback>
                <p:oleObj name="Graph system" r:id="rId4" imgW="10152000" imgH="6779880" progId="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819877"/>
                        <a:ext cx="3962400" cy="26395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5373155"/>
              </p:ext>
            </p:extLst>
          </p:nvPr>
        </p:nvGraphicFramePr>
        <p:xfrm>
          <a:off x="3657600" y="2819400"/>
          <a:ext cx="3962400" cy="2639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1" name="Graph system" r:id="rId6" imgW="10152000" imgH="6779880" progId="">
                  <p:embed/>
                </p:oleObj>
              </mc:Choice>
              <mc:Fallback>
                <p:oleObj name="Graph system" r:id="rId6" imgW="10152000" imgH="6779880" progId="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819400"/>
                        <a:ext cx="3962400" cy="26395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8758330"/>
              </p:ext>
            </p:extLst>
          </p:nvPr>
        </p:nvGraphicFramePr>
        <p:xfrm>
          <a:off x="3657600" y="2819400"/>
          <a:ext cx="3962400" cy="2639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2" name="Graph system" r:id="rId8" imgW="10152000" imgH="6779880" progId="">
                  <p:embed/>
                </p:oleObj>
              </mc:Choice>
              <mc:Fallback>
                <p:oleObj name="Graph system" r:id="rId8" imgW="10152000" imgH="6779880" progId="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819400"/>
                        <a:ext cx="3962400" cy="26395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7316746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3" name="Equation" r:id="rId10" imgW="114120" imgH="215640" progId="Equation.3">
                  <p:embed/>
                </p:oleObj>
              </mc:Choice>
              <mc:Fallback>
                <p:oleObj name="Equation" r:id="rId10" imgW="114120" imgH="215640" progId="Equation.3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0050663"/>
              </p:ext>
            </p:extLst>
          </p:nvPr>
        </p:nvGraphicFramePr>
        <p:xfrm>
          <a:off x="3657600" y="2819400"/>
          <a:ext cx="3962400" cy="2639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4" name="Graph system" r:id="rId12" imgW="10152000" imgH="6779880" progId="">
                  <p:embed/>
                </p:oleObj>
              </mc:Choice>
              <mc:Fallback>
                <p:oleObj name="Graph system" r:id="rId12" imgW="10152000" imgH="6779880" progId="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819400"/>
                        <a:ext cx="3962400" cy="26395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30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2327</TotalTime>
  <Words>1082</Words>
  <Application>Microsoft Office PowerPoint</Application>
  <PresentationFormat>On-screen Show (4:3)</PresentationFormat>
  <Paragraphs>218</Paragraphs>
  <Slides>36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Office Theme</vt:lpstr>
      <vt:lpstr>Graph system</vt:lpstr>
      <vt:lpstr>Equation</vt:lpstr>
      <vt:lpstr>Analytic Trigonometry </vt:lpstr>
      <vt:lpstr>Chapter 3</vt:lpstr>
      <vt:lpstr>Ch 1 - section 1</vt:lpstr>
      <vt:lpstr>Why study graphs?</vt:lpstr>
      <vt:lpstr>Assignment</vt:lpstr>
      <vt:lpstr>Hints for hand graphs</vt:lpstr>
      <vt:lpstr>Defining trig functions in terms of (x,y)</vt:lpstr>
      <vt:lpstr>y=sin(x)</vt:lpstr>
      <vt:lpstr>y = cos(x)</vt:lpstr>
      <vt:lpstr> y = tan(x)  and y = cot(x)</vt:lpstr>
      <vt:lpstr>y = sec(x)  and   y = csc(x)</vt:lpstr>
      <vt:lpstr>Chapter 3 – section 2</vt:lpstr>
      <vt:lpstr>Review transformations</vt:lpstr>
      <vt:lpstr>Trigonometric  Transformations - dilations</vt:lpstr>
      <vt:lpstr>Vertical dilation : y = Af(x)</vt:lpstr>
      <vt:lpstr>Examples of some graphs</vt:lpstr>
      <vt:lpstr>y = 3cos(x)</vt:lpstr>
      <vt:lpstr>Horizontal Dilations</vt:lpstr>
      <vt:lpstr>Examples of some graphs</vt:lpstr>
      <vt:lpstr>Sketch a graph (without a calculator)</vt:lpstr>
      <vt:lpstr>Transformations - Vertical shifts</vt:lpstr>
      <vt:lpstr>Pertinent information affected by shift</vt:lpstr>
      <vt:lpstr>Finding max/min values</vt:lpstr>
      <vt:lpstr>Example</vt:lpstr>
      <vt:lpstr>Summary</vt:lpstr>
      <vt:lpstr>Writing equations</vt:lpstr>
      <vt:lpstr>Chapter 3 – section 3</vt:lpstr>
      <vt:lpstr>Simple Harmonics</vt:lpstr>
      <vt:lpstr>Horizontal shift</vt:lpstr>
      <vt:lpstr>find amplitude, max, min, period and phase shift</vt:lpstr>
      <vt:lpstr>Chapter 3 – section 6</vt:lpstr>
      <vt:lpstr>Basic graphs</vt:lpstr>
      <vt:lpstr>k + A tan(Bx+C) or k + A cot(Bx+C) </vt:lpstr>
      <vt:lpstr>Examples</vt:lpstr>
      <vt:lpstr>k+ Asec(Bx+ C)  or k + Acsc(Bx + C)</vt:lpstr>
      <vt:lpstr>Examples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 Trigonometry</dc:title>
  <dc:creator>Donna</dc:creator>
  <cp:lastModifiedBy>Donna</cp:lastModifiedBy>
  <cp:revision>74</cp:revision>
  <dcterms:created xsi:type="dcterms:W3CDTF">2013-01-20T17:33:23Z</dcterms:created>
  <dcterms:modified xsi:type="dcterms:W3CDTF">2013-02-12T10:56:44Z</dcterms:modified>
</cp:coreProperties>
</file>